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7" r:id="rId4"/>
    <p:sldId id="268" r:id="rId5"/>
    <p:sldId id="276" r:id="rId6"/>
    <p:sldId id="278" r:id="rId7"/>
    <p:sldId id="290" r:id="rId8"/>
    <p:sldId id="270" r:id="rId9"/>
    <p:sldId id="287" r:id="rId10"/>
    <p:sldId id="306" r:id="rId11"/>
    <p:sldId id="305" r:id="rId12"/>
    <p:sldId id="294" r:id="rId13"/>
    <p:sldId id="272" r:id="rId14"/>
    <p:sldId id="291" r:id="rId15"/>
    <p:sldId id="292" r:id="rId16"/>
    <p:sldId id="279" r:id="rId17"/>
    <p:sldId id="300" r:id="rId18"/>
    <p:sldId id="295" r:id="rId19"/>
    <p:sldId id="301" r:id="rId20"/>
    <p:sldId id="296" r:id="rId21"/>
    <p:sldId id="297" r:id="rId22"/>
    <p:sldId id="298" r:id="rId23"/>
    <p:sldId id="299" r:id="rId24"/>
    <p:sldId id="293" r:id="rId25"/>
    <p:sldId id="302" r:id="rId26"/>
    <p:sldId id="303" r:id="rId27"/>
    <p:sldId id="284" r:id="rId28"/>
    <p:sldId id="267" r:id="rId29"/>
    <p:sldId id="285" r:id="rId30"/>
    <p:sldId id="282" r:id="rId31"/>
    <p:sldId id="283" r:id="rId32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AB800"/>
    <a:srgbClr val="FFCE19"/>
    <a:srgbClr val="6F6F6F"/>
    <a:srgbClr val="646464"/>
    <a:srgbClr val="686B7A"/>
    <a:srgbClr val="636466"/>
    <a:srgbClr val="51556B"/>
    <a:srgbClr val="DBDBDB"/>
    <a:srgbClr val="1C4D76"/>
    <a:srgbClr val="E8E8E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047" autoAdjust="0"/>
    <p:restoredTop sz="98382" autoAdjust="0"/>
  </p:normalViewPr>
  <p:slideViewPr>
    <p:cSldViewPr snapToObjects="1">
      <p:cViewPr varScale="1">
        <p:scale>
          <a:sx n="134" d="100"/>
          <a:sy n="134" d="100"/>
        </p:scale>
        <p:origin x="-1038" y="-90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D6A5DF16-F5BB-408F-8981-D3F6E9656F13}" type="datetimeFigureOut">
              <a:rPr lang="ko-KR" altLang="en-US" smtClean="0"/>
              <a:pPr/>
              <a:t>2017-07-04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01693EB0-C1CE-4C32-ADBE-22BBAB168E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0253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89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66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054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819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NEXT</a:t>
            </a:r>
          </a:p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DOOR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9103" y="2929508"/>
            <a:ext cx="230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636466"/>
                </a:solidFill>
                <a:latin typeface="나눔스퀘어 ExtraBold" pitchFamily="50" charset="-127"/>
                <a:ea typeface="나눔스퀘어 ExtraBold" pitchFamily="50" charset="-127"/>
              </a:rPr>
              <a:t>보람</a:t>
            </a:r>
            <a:r>
              <a:rPr lang="en-US" altLang="ko-KR" sz="1100" b="1" dirty="0" smtClean="0">
                <a:solidFill>
                  <a:srgbClr val="636466"/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r>
              <a:rPr lang="ko-KR" altLang="en-US" sz="1100" b="1" dirty="0" smtClean="0">
                <a:solidFill>
                  <a:srgbClr val="636466"/>
                </a:solidFill>
                <a:latin typeface="나눔스퀘어 ExtraBold" pitchFamily="50" charset="-127"/>
                <a:ea typeface="나눔스퀘어 ExtraBold" pitchFamily="50" charset="-127"/>
              </a:rPr>
              <a:t>조</a:t>
            </a:r>
            <a:endParaRPr lang="en-US" altLang="ko-KR" sz="1100" b="1" dirty="0" smtClean="0">
              <a:solidFill>
                <a:srgbClr val="636466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en-US" altLang="ko-KR" sz="1100" b="1" dirty="0" smtClean="0">
              <a:solidFill>
                <a:srgbClr val="636466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100" dirty="0" smtClean="0">
                <a:solidFill>
                  <a:srgbClr val="636466"/>
                </a:solidFill>
                <a:latin typeface="나눔스퀘어 ExtraBold" pitchFamily="50" charset="-127"/>
                <a:ea typeface="나눔스퀘어 ExtraBold" pitchFamily="50" charset="-127"/>
              </a:rPr>
              <a:t>김선화 송지은 최성용</a:t>
            </a:r>
            <a:endParaRPr lang="en-US" altLang="ko-KR" sz="1100" dirty="0" smtClean="0">
              <a:solidFill>
                <a:srgbClr val="636466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100" dirty="0" smtClean="0">
                <a:solidFill>
                  <a:srgbClr val="636466"/>
                </a:solidFill>
                <a:latin typeface="나눔스퀘어 ExtraBold" pitchFamily="50" charset="-127"/>
                <a:ea typeface="나눔스퀘어 ExtraBold" pitchFamily="50" charset="-127"/>
              </a:rPr>
              <a:t>박찬섭 문창균 이재민 장진환 </a:t>
            </a:r>
            <a:endParaRPr lang="ko-KR" altLang="en-US" sz="1100" dirty="0">
              <a:solidFill>
                <a:srgbClr val="636466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334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70888" y="1031850"/>
            <a:ext cx="5802224" cy="424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55576" y="358706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플로우차트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3251" y="1129086"/>
            <a:ext cx="7777497" cy="398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55576" y="358706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플로우차트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373224"/>
            <a:ext cx="1131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Table </a:t>
            </a:r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설계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5440" r="44631" b="34919"/>
          <a:stretch>
            <a:fillRect/>
          </a:stretch>
        </p:blipFill>
        <p:spPr bwMode="auto">
          <a:xfrm>
            <a:off x="2308194" y="985292"/>
            <a:ext cx="4746690" cy="409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923349" y="152535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46464"/>
                </a:solidFill>
                <a:latin typeface="나눔스퀘어 Bold" pitchFamily="50" charset="-127"/>
                <a:ea typeface="나눔스퀘어 Bold" pitchFamily="50" charset="-127"/>
              </a:rPr>
              <a:t>회원</a:t>
            </a:r>
            <a:endParaRPr lang="ko-KR" altLang="en-US" sz="1400" dirty="0">
              <a:solidFill>
                <a:srgbClr val="64646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6336" y="2187826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46464"/>
                </a:solidFill>
                <a:latin typeface="나눔스퀘어 Bold" pitchFamily="50" charset="-127"/>
                <a:ea typeface="나눔스퀘어 Bold" pitchFamily="50" charset="-127"/>
              </a:rPr>
              <a:t>워크스페이스</a:t>
            </a:r>
            <a:endParaRPr lang="en-US" altLang="ko-KR" sz="1400" dirty="0" smtClean="0">
              <a:solidFill>
                <a:srgbClr val="64646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9843" y="285030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646464"/>
                </a:solidFill>
                <a:latin typeface="나눔스퀘어 Bold" pitchFamily="50" charset="-127"/>
                <a:ea typeface="나눔스퀘어 Bold" pitchFamily="50" charset="-127"/>
              </a:rPr>
              <a:t>프로젝트</a:t>
            </a:r>
            <a:endParaRPr lang="en-US" altLang="ko-KR" sz="1400" dirty="0" smtClean="0">
              <a:solidFill>
                <a:srgbClr val="64646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349" y="351277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646464"/>
                </a:solidFill>
                <a:latin typeface="나눔스퀘어 Bold" pitchFamily="50" charset="-127"/>
                <a:ea typeface="나눔스퀘어 Bold" pitchFamily="50" charset="-127"/>
              </a:rPr>
              <a:t>업무</a:t>
            </a:r>
            <a:endParaRPr lang="en-US" altLang="ko-KR" sz="1400" dirty="0" smtClean="0">
              <a:solidFill>
                <a:srgbClr val="64646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9843" y="4175248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46464"/>
                </a:solidFill>
                <a:latin typeface="나눔스퀘어 Bold" pitchFamily="50" charset="-127"/>
                <a:ea typeface="나눔스퀘어 Bold" pitchFamily="50" charset="-127"/>
              </a:rPr>
              <a:t>세부업무</a:t>
            </a:r>
            <a:endParaRPr lang="en-US" altLang="ko-KR" sz="1400" dirty="0" smtClean="0">
              <a:solidFill>
                <a:srgbClr val="646464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15" name="직선 화살표 연결선 14"/>
          <p:cNvCxnSpPr>
            <a:stCxn id="8" idx="2"/>
            <a:endCxn id="9" idx="0"/>
          </p:cNvCxnSpPr>
          <p:nvPr/>
        </p:nvCxnSpPr>
        <p:spPr>
          <a:xfrm flipH="1">
            <a:off x="8179188" y="1833129"/>
            <a:ext cx="1" cy="354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10" idx="0"/>
          </p:cNvCxnSpPr>
          <p:nvPr/>
        </p:nvCxnSpPr>
        <p:spPr>
          <a:xfrm>
            <a:off x="8179189" y="2495604"/>
            <a:ext cx="0" cy="3546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2"/>
            <a:endCxn id="11" idx="0"/>
          </p:cNvCxnSpPr>
          <p:nvPr/>
        </p:nvCxnSpPr>
        <p:spPr>
          <a:xfrm>
            <a:off x="8179189" y="3158077"/>
            <a:ext cx="0" cy="354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2" idx="0"/>
          </p:cNvCxnSpPr>
          <p:nvPr/>
        </p:nvCxnSpPr>
        <p:spPr>
          <a:xfrm>
            <a:off x="8179189" y="3820551"/>
            <a:ext cx="0" cy="354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5648" t="15184" r="5440" b="20388"/>
          <a:stretch>
            <a:fillRect/>
          </a:stretch>
        </p:blipFill>
        <p:spPr bwMode="auto">
          <a:xfrm>
            <a:off x="367735" y="1237320"/>
            <a:ext cx="6364505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55576" y="373224"/>
            <a:ext cx="1131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Table </a:t>
            </a:r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설계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2240" y="2497460"/>
            <a:ext cx="2124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Null </a:t>
            </a:r>
            <a:r>
              <a:rPr lang="ko-KR" altLang="en-US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값을 최소화 </a:t>
            </a:r>
            <a:endParaRPr lang="en-US" altLang="ko-KR" sz="1400" dirty="0" smtClean="0">
              <a:solidFill>
                <a:srgbClr val="64646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하기 위해</a:t>
            </a:r>
            <a:r>
              <a:rPr lang="en-US" altLang="ko-KR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rgbClr val="646464"/>
                </a:solidFill>
                <a:latin typeface="나눔바른고딕" pitchFamily="50" charset="-127"/>
                <a:ea typeface="나눔바른고딕" pitchFamily="50" charset="-127"/>
              </a:rPr>
              <a:t>정규화 과정을 거침</a:t>
            </a:r>
            <a:endParaRPr lang="ko-KR" altLang="en-US" sz="1400" dirty="0">
              <a:solidFill>
                <a:srgbClr val="64646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3722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일정관리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171"/>
          <a:stretch>
            <a:fillRect/>
          </a:stretch>
        </p:blipFill>
        <p:spPr bwMode="auto">
          <a:xfrm>
            <a:off x="1079612" y="898872"/>
            <a:ext cx="6984776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7322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일정관리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74817"/>
            <a:ext cx="8496944" cy="384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03</a:t>
            </a:r>
          </a:p>
          <a:p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구동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4960" y="3033558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주목한 기능</a:t>
            </a:r>
            <a:endParaRPr lang="ko-KR" altLang="en-US" sz="1200" dirty="0">
              <a:solidFill>
                <a:srgbClr val="63646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4960" y="3300581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사용 도구</a:t>
            </a:r>
            <a:endParaRPr lang="ko-KR" altLang="en-US" sz="1200" dirty="0">
              <a:solidFill>
                <a:srgbClr val="63646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34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373224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기본 기능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5122" name="Picture 2" descr="C:\Users\kosta\Downloads\chat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0215" y="1498184"/>
            <a:ext cx="1079033" cy="1079033"/>
          </a:xfrm>
          <a:prstGeom prst="rect">
            <a:avLst/>
          </a:prstGeom>
          <a:noFill/>
        </p:spPr>
      </p:pic>
      <p:pic>
        <p:nvPicPr>
          <p:cNvPr id="5124" name="Picture 4" descr="C:\Users\kosta\Downloads\floppy-di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7098" y="3577580"/>
            <a:ext cx="692113" cy="692113"/>
          </a:xfrm>
          <a:prstGeom prst="rect">
            <a:avLst/>
          </a:prstGeom>
          <a:noFill/>
        </p:spPr>
      </p:pic>
      <p:pic>
        <p:nvPicPr>
          <p:cNvPr id="5125" name="Picture 5" descr="C:\Users\kosta\Downloads\weekly-calenda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5236" y="3489278"/>
            <a:ext cx="820427" cy="820427"/>
          </a:xfrm>
          <a:prstGeom prst="rect">
            <a:avLst/>
          </a:prstGeom>
          <a:noFill/>
        </p:spPr>
      </p:pic>
      <p:pic>
        <p:nvPicPr>
          <p:cNvPr id="5126" name="Picture 6" descr="C:\Users\kosta\Downloads\lo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4526" y="1565937"/>
            <a:ext cx="943527" cy="943527"/>
          </a:xfrm>
          <a:prstGeom prst="rect">
            <a:avLst/>
          </a:prstGeom>
          <a:noFill/>
        </p:spPr>
      </p:pic>
      <p:pic>
        <p:nvPicPr>
          <p:cNvPr id="5127" name="Picture 7" descr="C:\Users\kosta\Downloads\mail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26320" y="3531600"/>
            <a:ext cx="910076" cy="910076"/>
          </a:xfrm>
          <a:prstGeom prst="rect">
            <a:avLst/>
          </a:prstGeom>
          <a:noFill/>
        </p:spPr>
      </p:pic>
      <p:pic>
        <p:nvPicPr>
          <p:cNvPr id="5128" name="Picture 8" descr="C:\Users\kosta\Downloads\pie-char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5829" y="3469568"/>
            <a:ext cx="900920" cy="900922"/>
          </a:xfrm>
          <a:prstGeom prst="rect">
            <a:avLst/>
          </a:prstGeom>
          <a:noFill/>
        </p:spPr>
      </p:pic>
      <p:pic>
        <p:nvPicPr>
          <p:cNvPr id="5129" name="Picture 9" descr="C:\Users\kosta\Downloads\school-bel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4288" y="1569648"/>
            <a:ext cx="936104" cy="936104"/>
          </a:xfrm>
          <a:prstGeom prst="rect">
            <a:avLst/>
          </a:prstGeom>
          <a:noFill/>
        </p:spPr>
      </p:pic>
      <p:pic>
        <p:nvPicPr>
          <p:cNvPr id="5130" name="Picture 10" descr="C:\Users\kosta\Downloads\rotat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14484" y="3543168"/>
            <a:ext cx="790495" cy="790496"/>
          </a:xfrm>
          <a:prstGeom prst="rect">
            <a:avLst/>
          </a:prstGeom>
          <a:noFill/>
        </p:spPr>
      </p:pic>
      <p:pic>
        <p:nvPicPr>
          <p:cNvPr id="5131" name="Picture 11" descr="C:\Users\kosta\Downloads\dra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19772" y="1569648"/>
            <a:ext cx="936104" cy="93610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21893" y="2576418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Spring Security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3788" y="2576418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무한 </a:t>
            </a:r>
            <a:r>
              <a:rPr lang="ko-KR" altLang="en-US" sz="1200" dirty="0" err="1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스크롤링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88084" y="257641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채팅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11162" y="257641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알림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5464" y="453400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Chart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02019" y="453400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Calendar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8713" y="4441676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멀티파일 업로드</a:t>
            </a:r>
            <a:endParaRPr lang="en-US" altLang="ko-KR" sz="1200" dirty="0" smtClean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1200" dirty="0" err="1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비동기</a:t>
            </a:r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46456" y="451368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스케줄링</a:t>
            </a:r>
            <a:endParaRPr lang="en-US" altLang="ko-KR" sz="1200" dirty="0" smtClean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96132" y="4534009"/>
            <a:ext cx="732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Velocity</a:t>
            </a:r>
          </a:p>
        </p:txBody>
      </p:sp>
      <p:pic>
        <p:nvPicPr>
          <p:cNvPr id="5132" name="Picture 12" descr="C:\Users\kosta\Downloads\search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05545" y="1602445"/>
            <a:ext cx="870511" cy="870511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4067944" y="2576418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686B7A"/>
                </a:solidFill>
                <a:latin typeface="나눔고딕 ExtraBold" pitchFamily="50" charset="-127"/>
                <a:ea typeface="나눔고딕 ExtraBold" pitchFamily="50" charset="-127"/>
              </a:rPr>
              <a:t>Auto Complete</a:t>
            </a:r>
            <a:endParaRPr lang="ko-KR" altLang="en-US" sz="1200" dirty="0">
              <a:solidFill>
                <a:srgbClr val="686B7A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1109563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무한 스크롤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" name="그림 5" descr="무한스크롤.PNG"/>
          <p:cNvPicPr>
            <a:picLocks noChangeAspect="1"/>
          </p:cNvPicPr>
          <p:nvPr/>
        </p:nvPicPr>
        <p:blipFill>
          <a:blip r:embed="rId2" cstate="print"/>
          <a:srcRect t="6096" r="123"/>
          <a:stretch>
            <a:fillRect/>
          </a:stretch>
        </p:blipFill>
        <p:spPr>
          <a:xfrm>
            <a:off x="1095526" y="1417340"/>
            <a:ext cx="6908696" cy="3492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37322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37322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851" y="1109563"/>
            <a:ext cx="5165437" cy="214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3289548"/>
            <a:ext cx="5091293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391980" y="2691111"/>
            <a:ext cx="324036" cy="510170"/>
          </a:xfrm>
          <a:prstGeom prst="downArrow">
            <a:avLst/>
          </a:prstGeom>
          <a:solidFill>
            <a:srgbClr val="FFCE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42871" y="2425452"/>
            <a:ext cx="658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scroll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7342" y="3870400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 81"/>
          <p:cNvSpPr/>
          <p:nvPr/>
        </p:nvSpPr>
        <p:spPr>
          <a:xfrm rot="19800000">
            <a:off x="1053863" y="4196523"/>
            <a:ext cx="758138" cy="600715"/>
          </a:xfrm>
          <a:custGeom>
            <a:avLst/>
            <a:gdLst>
              <a:gd name="connsiteX0" fmla="*/ 758138 w 758138"/>
              <a:gd name="connsiteY0" fmla="*/ 40651 h 600715"/>
              <a:gd name="connsiteX1" fmla="*/ 758138 w 758138"/>
              <a:gd name="connsiteY1" fmla="*/ 189494 h 600715"/>
              <a:gd name="connsiteX2" fmla="*/ 520720 w 758138"/>
              <a:gd name="connsiteY2" fmla="*/ 600715 h 600715"/>
              <a:gd name="connsiteX3" fmla="*/ 0 w 758138"/>
              <a:gd name="connsiteY3" fmla="*/ 300077 h 600715"/>
              <a:gd name="connsiteX4" fmla="*/ 0 w 758138"/>
              <a:gd name="connsiteY4" fmla="*/ 45577 h 600715"/>
              <a:gd name="connsiteX5" fmla="*/ 111992 w 758138"/>
              <a:gd name="connsiteY5" fmla="*/ 45577 h 600715"/>
              <a:gd name="connsiteX6" fmla="*/ 282086 w 758138"/>
              <a:gd name="connsiteY6" fmla="*/ 0 h 600715"/>
              <a:gd name="connsiteX7" fmla="*/ 293585 w 758138"/>
              <a:gd name="connsiteY7" fmla="*/ 42917 h 600715"/>
              <a:gd name="connsiteX8" fmla="*/ 379862 w 758138"/>
              <a:gd name="connsiteY8" fmla="*/ 192353 h 600715"/>
              <a:gd name="connsiteX9" fmla="*/ 684080 w 758138"/>
              <a:gd name="connsiteY9" fmla="*/ 75035 h 600715"/>
              <a:gd name="connsiteX10" fmla="*/ 684080 w 758138"/>
              <a:gd name="connsiteY10" fmla="*/ 40651 h 6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138" h="600715">
                <a:moveTo>
                  <a:pt x="758138" y="40651"/>
                </a:moveTo>
                <a:lnTo>
                  <a:pt x="758138" y="189494"/>
                </a:lnTo>
                <a:lnTo>
                  <a:pt x="520720" y="600715"/>
                </a:lnTo>
                <a:lnTo>
                  <a:pt x="0" y="300077"/>
                </a:lnTo>
                <a:lnTo>
                  <a:pt x="0" y="45577"/>
                </a:lnTo>
                <a:lnTo>
                  <a:pt x="111992" y="45577"/>
                </a:lnTo>
                <a:lnTo>
                  <a:pt x="282086" y="0"/>
                </a:lnTo>
                <a:lnTo>
                  <a:pt x="293585" y="42917"/>
                </a:lnTo>
                <a:lnTo>
                  <a:pt x="379862" y="192353"/>
                </a:lnTo>
                <a:lnTo>
                  <a:pt x="684080" y="75035"/>
                </a:lnTo>
                <a:lnTo>
                  <a:pt x="684080" y="40651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7342" y="2586598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1363169" y="2842648"/>
            <a:ext cx="340761" cy="560538"/>
          </a:xfrm>
          <a:custGeom>
            <a:avLst/>
            <a:gdLst>
              <a:gd name="connsiteX0" fmla="*/ 0 w 340761"/>
              <a:gd name="connsiteY0" fmla="*/ 0 h 560538"/>
              <a:gd name="connsiteX1" fmla="*/ 7208 w 340761"/>
              <a:gd name="connsiteY1" fmla="*/ 0 h 560538"/>
              <a:gd name="connsiteX2" fmla="*/ 149035 w 340761"/>
              <a:gd name="connsiteY2" fmla="*/ 245652 h 560538"/>
              <a:gd name="connsiteX3" fmla="*/ 264931 w 340761"/>
              <a:gd name="connsiteY3" fmla="*/ 178740 h 560538"/>
              <a:gd name="connsiteX4" fmla="*/ 340761 w 340761"/>
              <a:gd name="connsiteY4" fmla="*/ 310082 h 560538"/>
              <a:gd name="connsiteX5" fmla="*/ 340761 w 340761"/>
              <a:gd name="connsiteY5" fmla="*/ 560538 h 560538"/>
              <a:gd name="connsiteX6" fmla="*/ 0 w 340761"/>
              <a:gd name="connsiteY6" fmla="*/ 560538 h 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761" h="560538">
                <a:moveTo>
                  <a:pt x="0" y="0"/>
                </a:moveTo>
                <a:lnTo>
                  <a:pt x="7208" y="0"/>
                </a:lnTo>
                <a:lnTo>
                  <a:pt x="149035" y="245652"/>
                </a:lnTo>
                <a:lnTo>
                  <a:pt x="264931" y="178740"/>
                </a:lnTo>
                <a:lnTo>
                  <a:pt x="340761" y="310082"/>
                </a:lnTo>
                <a:lnTo>
                  <a:pt x="340761" y="560538"/>
                </a:lnTo>
                <a:lnTo>
                  <a:pt x="0" y="560538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7343" y="1303385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0391" y="1201316"/>
            <a:ext cx="31227" cy="3816424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4535" y="130482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주제 선정</a:t>
            </a: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24535" y="1668847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NextDoor</a:t>
            </a: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란</a:t>
            </a: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4535" y="193587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벤치마킹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1058780" y="1514381"/>
            <a:ext cx="645321" cy="605002"/>
          </a:xfrm>
          <a:custGeom>
            <a:avLst/>
            <a:gdLst>
              <a:gd name="connsiteX0" fmla="*/ 475754 w 645321"/>
              <a:gd name="connsiteY0" fmla="*/ 0 h 605002"/>
              <a:gd name="connsiteX1" fmla="*/ 645321 w 645321"/>
              <a:gd name="connsiteY1" fmla="*/ 293700 h 605002"/>
              <a:gd name="connsiteX2" fmla="*/ 645321 w 645321"/>
              <a:gd name="connsiteY2" fmla="*/ 313946 h 605002"/>
              <a:gd name="connsiteX3" fmla="*/ 645152 w 645321"/>
              <a:gd name="connsiteY3" fmla="*/ 314044 h 605002"/>
              <a:gd name="connsiteX4" fmla="*/ 645152 w 645321"/>
              <a:gd name="connsiteY4" fmla="*/ 605002 h 605002"/>
              <a:gd name="connsiteX5" fmla="*/ 175886 w 645321"/>
              <a:gd name="connsiteY5" fmla="*/ 605002 h 605002"/>
              <a:gd name="connsiteX6" fmla="*/ 0 w 645321"/>
              <a:gd name="connsiteY6" fmla="*/ 300357 h 605002"/>
              <a:gd name="connsiteX7" fmla="*/ 230241 w 645321"/>
              <a:gd name="connsiteY7" fmla="*/ 300357 h 605002"/>
              <a:gd name="connsiteX8" fmla="*/ 161561 w 645321"/>
              <a:gd name="connsiteY8" fmla="*/ 181400 h 60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21" h="605002">
                <a:moveTo>
                  <a:pt x="475754" y="0"/>
                </a:moveTo>
                <a:lnTo>
                  <a:pt x="645321" y="293700"/>
                </a:lnTo>
                <a:lnTo>
                  <a:pt x="645321" y="313946"/>
                </a:lnTo>
                <a:lnTo>
                  <a:pt x="645152" y="314044"/>
                </a:lnTo>
                <a:lnTo>
                  <a:pt x="645152" y="605002"/>
                </a:lnTo>
                <a:lnTo>
                  <a:pt x="175886" y="605002"/>
                </a:lnTo>
                <a:lnTo>
                  <a:pt x="0" y="300357"/>
                </a:lnTo>
                <a:lnTo>
                  <a:pt x="230241" y="300357"/>
                </a:lnTo>
                <a:lnTo>
                  <a:pt x="161561" y="18140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1141460" y="1656036"/>
            <a:ext cx="178845" cy="276999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700000">
            <a:off x="1203601" y="1473940"/>
            <a:ext cx="463879" cy="276999"/>
          </a:xfrm>
          <a:prstGeom prst="triangle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87398" y="2845445"/>
            <a:ext cx="380945" cy="557741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68343" y="3022241"/>
            <a:ext cx="260191" cy="380945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71585" y="2904586"/>
            <a:ext cx="195485" cy="16155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24584" y="3078717"/>
            <a:ext cx="133519" cy="91195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76650" y="4081636"/>
            <a:ext cx="652224" cy="388979"/>
          </a:xfrm>
          <a:custGeom>
            <a:avLst/>
            <a:gdLst>
              <a:gd name="connsiteX0" fmla="*/ 0 w 592931"/>
              <a:gd name="connsiteY0" fmla="*/ 321469 h 321469"/>
              <a:gd name="connsiteX1" fmla="*/ 204788 w 592931"/>
              <a:gd name="connsiteY1" fmla="*/ 169069 h 321469"/>
              <a:gd name="connsiteX2" fmla="*/ 354806 w 592931"/>
              <a:gd name="connsiteY2" fmla="*/ 269081 h 321469"/>
              <a:gd name="connsiteX3" fmla="*/ 592931 w 592931"/>
              <a:gd name="connsiteY3" fmla="*/ 0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1" h="321469">
                <a:moveTo>
                  <a:pt x="0" y="321469"/>
                </a:moveTo>
                <a:lnTo>
                  <a:pt x="204788" y="169069"/>
                </a:lnTo>
                <a:lnTo>
                  <a:pt x="354806" y="269081"/>
                </a:lnTo>
                <a:lnTo>
                  <a:pt x="592931" y="0"/>
                </a:lnTo>
              </a:path>
            </a:pathLst>
          </a:custGeom>
          <a:noFill/>
          <a:ln>
            <a:solidFill>
              <a:srgbClr val="FFCB06"/>
            </a:solidFill>
            <a:miter lim="800000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2123" y="33722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INDEX</a:t>
            </a:r>
            <a:endParaRPr lang="ko-KR" altLang="en-US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24535" y="258364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설계</a:t>
            </a: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24535" y="2947667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사용 도구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24535" y="321469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린캔버스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24535" y="385080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03. </a:t>
            </a:r>
            <a:r>
              <a:rPr lang="ko-KR" altLang="en-US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스퀘어 ExtraBold" pitchFamily="50" charset="-127"/>
                <a:ea typeface="나눔스퀘어 ExtraBold" pitchFamily="50" charset="-127"/>
              </a:rPr>
              <a:t>구동</a:t>
            </a:r>
            <a:endParaRPr lang="ko-KR" altLang="en-US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6565" y="2929508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Table </a:t>
            </a: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설계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7904" y="321754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마일스톤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64088" y="2952980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플로우차트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1740" y="4261656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기본 기능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4088" y="4308693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트러블 슈팅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07904" y="454968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활동 사진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7904" y="4261656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조원 </a:t>
            </a: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소감문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31740" y="4538655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핵심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5420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3588" y="3894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437" y="1109563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Chat.jsp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그림 6" descr="채팅(jsp).PNG"/>
          <p:cNvPicPr>
            <a:picLocks noChangeAspect="1"/>
          </p:cNvPicPr>
          <p:nvPr/>
        </p:nvPicPr>
        <p:blipFill>
          <a:blip r:embed="rId2"/>
          <a:srcRect r="55651" b="42783"/>
          <a:stretch>
            <a:fillRect/>
          </a:stretch>
        </p:blipFill>
        <p:spPr>
          <a:xfrm>
            <a:off x="735783" y="1339723"/>
            <a:ext cx="7414491" cy="308783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28939"/>
          <a:stretch>
            <a:fillRect/>
          </a:stretch>
        </p:blipFill>
        <p:spPr bwMode="auto">
          <a:xfrm>
            <a:off x="4055295" y="3650512"/>
            <a:ext cx="4693169" cy="130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b="84171"/>
          <a:stretch>
            <a:fillRect/>
          </a:stretch>
        </p:blipFill>
        <p:spPr bwMode="auto">
          <a:xfrm>
            <a:off x="4055295" y="3359546"/>
            <a:ext cx="4693169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3406" y="1109563"/>
            <a:ext cx="1395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Configuration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" name="그림 5" descr="채팅(config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17340"/>
            <a:ext cx="7319950" cy="1132641"/>
          </a:xfrm>
          <a:prstGeom prst="rect">
            <a:avLst/>
          </a:prstGeom>
        </p:spPr>
      </p:pic>
      <p:pic>
        <p:nvPicPr>
          <p:cNvPr id="7" name="그림 6" descr="채팅(intercepter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3201281"/>
            <a:ext cx="7319950" cy="1812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893504"/>
            <a:ext cx="1177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Interceptor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588" y="3894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7383" y="1417340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handler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" name="그림 5" descr="채팅(handler).PNG"/>
          <p:cNvPicPr>
            <a:picLocks noChangeAspect="1"/>
          </p:cNvPicPr>
          <p:nvPr/>
        </p:nvPicPr>
        <p:blipFill>
          <a:blip r:embed="rId2" cstate="print"/>
          <a:srcRect b="59111"/>
          <a:stretch>
            <a:fillRect/>
          </a:stretch>
        </p:blipFill>
        <p:spPr>
          <a:xfrm>
            <a:off x="1067319" y="1725117"/>
            <a:ext cx="7009362" cy="27019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588" y="3894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7383" y="1417340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handler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그림 6" descr="채팅(handler).PNG"/>
          <p:cNvPicPr>
            <a:picLocks noChangeAspect="1"/>
          </p:cNvPicPr>
          <p:nvPr/>
        </p:nvPicPr>
        <p:blipFill>
          <a:blip r:embed="rId2" cstate="print"/>
          <a:srcRect t="54472"/>
          <a:stretch>
            <a:fillRect/>
          </a:stretch>
        </p:blipFill>
        <p:spPr>
          <a:xfrm>
            <a:off x="1067319" y="1725117"/>
            <a:ext cx="7009362" cy="2601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38948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핵심기능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8" name="그림 7" descr="채팅방.PNG"/>
          <p:cNvPicPr>
            <a:picLocks noChangeAspect="1"/>
          </p:cNvPicPr>
          <p:nvPr/>
        </p:nvPicPr>
        <p:blipFill>
          <a:blip r:embed="rId3"/>
          <a:srcRect r="47762" b="39253"/>
          <a:stretch>
            <a:fillRect/>
          </a:stretch>
        </p:blipFill>
        <p:spPr>
          <a:xfrm>
            <a:off x="5484825" y="3076578"/>
            <a:ext cx="3074967" cy="20639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443" y="389483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트러블 슈팅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857500"/>
            <a:ext cx="453650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직사각형 44"/>
          <p:cNvSpPr/>
          <p:nvPr/>
        </p:nvSpPr>
        <p:spPr>
          <a:xfrm>
            <a:off x="971600" y="1417340"/>
            <a:ext cx="7200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문제점</a:t>
            </a:r>
            <a:endParaRPr lang="en-US" altLang="ko-KR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시큐리티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암호화 과정에서 비밀번호 찾기 메일을 보내고 임시 비밀번호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난수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값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)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로 변경이 되는데 랜덤 된 키 값으로 새로운 값으로 변경될 때 암호화가 되지 않아서 새로운 비밀번호로 로그인 되지 않는다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.</a:t>
            </a:r>
          </a:p>
          <a:p>
            <a:endParaRPr lang="en-US" altLang="ko-KR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트러블 슈팅</a:t>
            </a:r>
            <a:r>
              <a:rPr lang="en-US" altLang="ko-KR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!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난수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값을 회원에게 보내주는 변수와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난수를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암호화하는 변수를 나누어 저장한다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그림 4" descr="트러블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8084" y="3995142"/>
            <a:ext cx="3352800" cy="590550"/>
          </a:xfrm>
          <a:prstGeom prst="rect">
            <a:avLst/>
          </a:prstGeom>
        </p:spPr>
      </p:pic>
      <p:pic>
        <p:nvPicPr>
          <p:cNvPr id="6" name="그림 5" descr="트러블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540" y="4560400"/>
            <a:ext cx="8280919" cy="2413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443" y="389483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트러블 슈팅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436501"/>
            <a:ext cx="7200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문제점</a:t>
            </a:r>
            <a:endParaRPr lang="en-US" altLang="ko-KR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채팅방을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구현함에 있어서 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Map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을 이용하여 프로잭트에 초대되어 있는 회원들을 저장하는 과정에서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, 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서버를 다시 실행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시킬시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마다 회원정보가 초기화 되는 오류가 발생</a:t>
            </a:r>
            <a:endParaRPr lang="ko-KR" altLang="en-US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endParaRPr lang="ko-KR" altLang="en-US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트러블 슈팅</a:t>
            </a:r>
            <a:r>
              <a:rPr lang="en-US" altLang="ko-KR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! </a:t>
            </a:r>
            <a:endParaRPr lang="en-US" altLang="ko-KR" sz="1400" b="1" dirty="0" smtClean="0">
              <a:solidFill>
                <a:srgbClr val="FFCE19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Map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객체를 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static 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변수로 하여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프로잭트별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회원을 지속적으로 저장</a:t>
            </a:r>
            <a:endParaRPr lang="ko-KR" altLang="en-US" sz="1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3175" y="3217540"/>
            <a:ext cx="65976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443" y="389483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트러블 슈팅</a:t>
            </a:r>
            <a:endParaRPr lang="ko-KR" altLang="en-US" sz="14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436501"/>
            <a:ext cx="7200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문제점 </a:t>
            </a:r>
            <a:endParaRPr lang="en-US" altLang="ko-KR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한 페이지 안에서 한 업무에 여러 개의 세부업무 리스트를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비동기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처리하고 싶었으나 그 방법을 잘 알지 못했다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en-US" sz="1400" b="1" dirty="0" smtClean="0"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1400" b="1" dirty="0" smtClean="0">
              <a:solidFill>
                <a:srgbClr val="FFCE19"/>
              </a:solidFill>
              <a:latin typeface="나눔바른펜" pitchFamily="50" charset="-127"/>
              <a:ea typeface="나눔바른펜" pitchFamily="50" charset="-127"/>
            </a:endParaRPr>
          </a:p>
          <a:p>
            <a:r>
              <a:rPr lang="ko-KR" altLang="en-US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트러블 슈팅</a:t>
            </a:r>
            <a:r>
              <a:rPr lang="en-US" altLang="ko-KR" sz="1400" b="1" dirty="0" smtClean="0">
                <a:solidFill>
                  <a:srgbClr val="FFCE19"/>
                </a:solidFill>
                <a:latin typeface="나눔바른펜" pitchFamily="50" charset="-127"/>
                <a:ea typeface="나눔바른펜" pitchFamily="50" charset="-127"/>
              </a:rPr>
              <a:t>!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비동기를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두 번 실행하여 문제를 해결하였다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두 번째 실행되는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비동기에서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필요한 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parameter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를 첫 번째 실행되는 </a:t>
            </a:r>
            <a:r>
              <a:rPr lang="ko-KR" altLang="en-US" sz="1400" b="1" dirty="0" err="1" smtClean="0">
                <a:latin typeface="나눔바른펜" pitchFamily="50" charset="-127"/>
                <a:ea typeface="나눔바른펜" pitchFamily="50" charset="-127"/>
              </a:rPr>
              <a:t>비동기에서</a:t>
            </a:r>
            <a:r>
              <a:rPr lang="ko-KR" altLang="en-US" sz="1400" b="1" dirty="0" smtClean="0">
                <a:latin typeface="나눔바른펜" pitchFamily="50" charset="-127"/>
                <a:ea typeface="나눔바른펜" pitchFamily="50" charset="-127"/>
              </a:rPr>
              <a:t> 추출하여 업무 및 세부업무 리스트를 뿌려주었다</a:t>
            </a:r>
            <a:r>
              <a:rPr lang="en-US" altLang="ko-KR" sz="1400" b="1" dirty="0" smtClean="0">
                <a:latin typeface="나눔바른펜" pitchFamily="50" charset="-127"/>
                <a:ea typeface="나눔바른펜" pitchFamily="50" charset="-127"/>
              </a:rPr>
              <a:t>.</a:t>
            </a:r>
            <a:endParaRPr lang="ko-KR" altLang="en-US" sz="1400" b="1" dirty="0" smtClean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125787"/>
            <a:ext cx="5165437" cy="214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868144" y="-166836"/>
            <a:ext cx="2484276" cy="1980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창균오빠</a:t>
            </a:r>
            <a:r>
              <a:rPr lang="ko-KR" altLang="en-US" dirty="0" smtClean="0"/>
              <a:t> 이거 맞는지 확인해주세요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틀리거나 다른 내용 </a:t>
            </a:r>
            <a:r>
              <a:rPr lang="ko-KR" altLang="en-US" dirty="0" err="1" smtClean="0"/>
              <a:t>추가하실거</a:t>
            </a:r>
            <a:r>
              <a:rPr lang="ko-KR" altLang="en-US" dirty="0" smtClean="0"/>
              <a:t> 있으면 고쳐서 다시 </a:t>
            </a:r>
            <a:r>
              <a:rPr lang="en-US" altLang="ko-KR" dirty="0" smtClean="0"/>
              <a:t>push!</a:t>
            </a: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6164" y="2461456"/>
            <a:ext cx="34740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구동을 시작하겠습니다</a:t>
            </a:r>
            <a:r>
              <a:rPr lang="en-US" altLang="ko-KR" sz="4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ko-KR" altLang="en-US" sz="4400" dirty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076" y="262307"/>
            <a:ext cx="140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마치며</a:t>
            </a:r>
            <a:r>
              <a:rPr lang="en-US" altLang="ko-KR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…</a:t>
            </a:r>
          </a:p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조원들 소감</a:t>
            </a:r>
            <a:r>
              <a:rPr lang="en-US" altLang="ko-KR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…</a:t>
            </a:r>
            <a:endParaRPr lang="ko-KR" altLang="en-US" sz="2400" dirty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0382" y="512594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보람</a:t>
            </a:r>
            <a:r>
              <a:rPr lang="en-US" altLang="ko-KR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4</a:t>
            </a:r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조 </a:t>
            </a:r>
            <a:r>
              <a:rPr lang="ko-KR" altLang="en-US" sz="2400" dirty="0" err="1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삼대장</a:t>
            </a:r>
            <a:endParaRPr lang="ko-KR" altLang="en-US" sz="2400" dirty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" name="그림 9" descr="KakaoTalk_20170703_0325555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556" y="1308457"/>
            <a:ext cx="2377135" cy="237713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307587"/>
            <a:ext cx="2377134" cy="237713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2156" r="21347"/>
          <a:stretch>
            <a:fillRect/>
          </a:stretch>
        </p:blipFill>
        <p:spPr bwMode="auto">
          <a:xfrm>
            <a:off x="3373443" y="1309328"/>
            <a:ext cx="2386689" cy="237626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179045" y="386561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장진환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3851094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이재민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276" y="3865612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문창균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2200" y="4297660"/>
            <a:ext cx="22682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파이널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 프로젝트 기간 시간이 어떻게 가는지 모를 정도로 빠르게 지나간 것 같습니다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앞으로 배울 것이 더 많다는 것을 느끼는 프로젝트였습니다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ko-KR" altLang="en-US" sz="1600" dirty="0">
              <a:solidFill>
                <a:srgbClr val="EAB8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556" y="4297660"/>
            <a:ext cx="23771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기능 하나하나를 추가하는 건 그리 어렵지 않았지만 하나의 완성된 웹 어플리케이션을 만드는 것은 쉬운 일이 아니라는 것을 깨달았습니다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사랑합니다♥</a:t>
            </a:r>
            <a:endParaRPr lang="ko-KR" altLang="en-US" sz="1600" dirty="0">
              <a:solidFill>
                <a:srgbClr val="EAB8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19872" y="4300562"/>
            <a:ext cx="2286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부족한 부분을 깨닫게 해주는 값진 시간이었고 다들 체력적으로 힘들었을 텐데 내색하지 않고 끝까지 함께 해줘서 감사합니다 보람사조 </a:t>
            </a:r>
            <a:r>
              <a:rPr lang="ko-KR" altLang="en-US" sz="1600" dirty="0" err="1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포레버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~</a:t>
            </a:r>
            <a:endParaRPr lang="ko-KR" altLang="en-US" sz="1600" dirty="0">
              <a:solidFill>
                <a:srgbClr val="EAB8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t="25107"/>
          <a:stretch>
            <a:fillRect/>
          </a:stretch>
        </p:blipFill>
        <p:spPr bwMode="auto">
          <a:xfrm>
            <a:off x="4726553" y="437147"/>
            <a:ext cx="1991155" cy="198830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4467" r="10429"/>
          <a:stretch>
            <a:fillRect/>
          </a:stretch>
        </p:blipFill>
        <p:spPr bwMode="auto">
          <a:xfrm>
            <a:off x="4731701" y="3253544"/>
            <a:ext cx="2036543" cy="203654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6891537" y="35630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김선화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2260" y="682742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박찬섭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r="1820"/>
          <a:stretch>
            <a:fillRect/>
          </a:stretch>
        </p:blipFill>
        <p:spPr bwMode="auto">
          <a:xfrm>
            <a:off x="422945" y="3181536"/>
            <a:ext cx="1988815" cy="198433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2591780" y="356306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송지은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 t="15258" b="9666"/>
          <a:stretch>
            <a:fillRect/>
          </a:stretch>
        </p:blipFill>
        <p:spPr bwMode="auto">
          <a:xfrm>
            <a:off x="353710" y="401326"/>
            <a:ext cx="2058050" cy="206013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591780" y="6827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최성용</a:t>
            </a:r>
            <a:endParaRPr lang="en-US" altLang="ko-KR" sz="2400" dirty="0" smtClean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55777" y="1093304"/>
            <a:ext cx="19082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전공자라고 해도 처음 들어 보는 단어도 많았고 낯설기도 했다 처음엔 내가 이걸 할 수 있을까 라고 생각을 했지만 좋은 강사님과 좋은 동기들과 함께 어울려 큰 마찰과 트러블 없이 프로젝트를 마칠 수 있어서 기분이 좋다</a:t>
            </a:r>
            <a:endParaRPr lang="ko-KR" altLang="en-US" sz="1600" dirty="0">
              <a:solidFill>
                <a:srgbClr val="EAB8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12261" y="4012530"/>
            <a:ext cx="1836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23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년 인생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... </a:t>
            </a:r>
          </a:p>
          <a:p>
            <a:pPr algn="just"/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가장 기억에 남는 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6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개월이었습니다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좋은 추억을 만들어주신 모든 분들께 </a:t>
            </a:r>
            <a:r>
              <a:rPr lang="ko-KR" altLang="en-US" sz="1600" dirty="0" err="1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감사드립니다</a:t>
            </a:r>
            <a:r>
              <a:rPr lang="en-US" altLang="ko-KR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r>
              <a:rPr lang="ko-KR" altLang="en-US" sz="1600" dirty="0" smtClean="0">
                <a:solidFill>
                  <a:srgbClr val="EAB800"/>
                </a:solidFill>
                <a:latin typeface="나눔손글씨 펜" pitchFamily="66" charset="-127"/>
                <a:ea typeface="나눔손글씨 펜" pitchFamily="66" charset="-127"/>
              </a:rPr>
              <a:t>♡</a:t>
            </a:r>
            <a:endParaRPr lang="ko-KR" altLang="en-US" sz="1600" dirty="0">
              <a:solidFill>
                <a:srgbClr val="EAB8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</a:t>
            </a:r>
          </a:p>
          <a:p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주제 선정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94960" y="3033558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NextDoor</a:t>
            </a:r>
            <a:r>
              <a:rPr lang="en-US" altLang="ko-KR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란</a:t>
            </a:r>
            <a:r>
              <a:rPr lang="en-US" altLang="ko-KR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1200" dirty="0">
              <a:solidFill>
                <a:srgbClr val="63646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4960" y="330058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36466"/>
                </a:solidFill>
                <a:latin typeface="나눔바른고딕" pitchFamily="50" charset="-127"/>
                <a:ea typeface="나눔바른고딕" pitchFamily="50" charset="-127"/>
              </a:rPr>
              <a:t>벤치마킹</a:t>
            </a:r>
            <a:endParaRPr lang="ko-KR" altLang="en-US" sz="1200" dirty="0">
              <a:solidFill>
                <a:srgbClr val="636466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34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076" y="262307"/>
            <a:ext cx="1191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그리고</a:t>
            </a:r>
            <a:r>
              <a:rPr lang="en-US" altLang="ko-KR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…</a:t>
            </a:r>
          </a:p>
          <a:p>
            <a:r>
              <a:rPr lang="ko-KR" altLang="en-US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활동사진</a:t>
            </a:r>
            <a:r>
              <a:rPr lang="en-US" altLang="ko-KR" sz="2400" dirty="0" smtClean="0">
                <a:solidFill>
                  <a:srgbClr val="FFCE19"/>
                </a:solidFill>
                <a:latin typeface="나눔손글씨 펜" pitchFamily="66" charset="-127"/>
                <a:ea typeface="나눔손글씨 펜" pitchFamily="66" charset="-127"/>
              </a:rPr>
              <a:t>…</a:t>
            </a:r>
            <a:endParaRPr lang="ko-KR" altLang="en-US" sz="2400" dirty="0">
              <a:solidFill>
                <a:srgbClr val="FFCE1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349" y="678303"/>
            <a:ext cx="2729848" cy="204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 descr="KakaoTalk_20170703_03255820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349" y="2994145"/>
            <a:ext cx="2746131" cy="2059599"/>
          </a:xfrm>
          <a:prstGeom prst="rect">
            <a:avLst/>
          </a:prstGeom>
        </p:spPr>
      </p:pic>
      <p:pic>
        <p:nvPicPr>
          <p:cNvPr id="9" name="그림 8" descr="KakaoTalk_20170703_0325569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417340"/>
            <a:ext cx="5504611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5299" y="2560757"/>
            <a:ext cx="196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646464"/>
                </a:solidFill>
                <a:latin typeface="나눔손글씨 펜" pitchFamily="66" charset="-127"/>
                <a:ea typeface="나눔손글씨 펜" pitchFamily="66" charset="-127"/>
              </a:rPr>
              <a:t>감사합니다 ♡</a:t>
            </a:r>
            <a:endParaRPr lang="ko-KR" altLang="en-US" sz="3200" b="1" dirty="0">
              <a:solidFill>
                <a:srgbClr val="646464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108" y="358706"/>
            <a:ext cx="1131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NextDoor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5914" y="2131849"/>
            <a:ext cx="419217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프로젝트 관리 </a:t>
            </a:r>
            <a:r>
              <a:rPr lang="en-US" altLang="ko-KR" sz="20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&amp; </a:t>
            </a:r>
            <a:r>
              <a:rPr lang="ko-KR" altLang="en-US" sz="20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협업 </a:t>
            </a:r>
            <a:r>
              <a:rPr lang="ko-KR" altLang="en-US" sz="20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웹 어플리케이션</a:t>
            </a:r>
            <a:endParaRPr lang="en-US" altLang="ko-KR" sz="2000" dirty="0" smtClean="0">
              <a:solidFill>
                <a:srgbClr val="FFCE19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9693" y="2749488"/>
            <a:ext cx="55446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각 개인의 워크스페이스에 프로젝트 생성 및 업무 분담을 </a:t>
            </a:r>
            <a:endParaRPr lang="en-US" altLang="ko-KR" sz="1400" dirty="0" smtClean="0">
              <a:solidFill>
                <a:srgbClr val="6F6F6F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쉽게 도와주는</a:t>
            </a:r>
            <a:r>
              <a:rPr lang="en-US" altLang="ko-KR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b="1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웹</a:t>
            </a:r>
            <a:r>
              <a:rPr lang="ko-KR" altLang="en-US" sz="16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b="1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어플리케이션</a:t>
            </a: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으로 </a:t>
            </a:r>
            <a:endParaRPr lang="en-US" altLang="ko-KR" sz="1400" dirty="0" smtClean="0">
              <a:solidFill>
                <a:srgbClr val="6F6F6F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업무의 진행상황을 차트와 캘린더를 통하여 </a:t>
            </a:r>
            <a:r>
              <a:rPr lang="ko-KR" altLang="en-US" sz="1600" b="1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시각화</a:t>
            </a: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하여 보여줌</a:t>
            </a:r>
            <a:r>
              <a:rPr lang="en-US" altLang="ko-KR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단순한 </a:t>
            </a:r>
            <a:r>
              <a:rPr lang="en-US" altLang="ko-KR" sz="1600" b="1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UI </a:t>
            </a: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구성으로 쉽고 간편하게 이용이 가능한 것이 특징임</a:t>
            </a:r>
            <a:r>
              <a:rPr lang="en-US" altLang="ko-KR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00" dirty="0" smtClean="0">
                <a:solidFill>
                  <a:srgbClr val="6F6F6F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400" dirty="0">
              <a:solidFill>
                <a:srgbClr val="6F6F6F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7322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벤치마킹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050" name="Picture 2" descr="C:\Users\kosta\Desktop\bc33544008d081da678ff3c78079fee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60369"/>
            <a:ext cx="2196244" cy="633035"/>
          </a:xfrm>
          <a:prstGeom prst="rect">
            <a:avLst/>
          </a:prstGeom>
          <a:noFill/>
        </p:spPr>
      </p:pic>
      <p:pic>
        <p:nvPicPr>
          <p:cNvPr id="2051" name="Picture 3" descr="C:\Users\kosta\Desktop\taskworld-screenshot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149422"/>
            <a:ext cx="3816424" cy="254428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400092" y="2426642"/>
            <a:ext cx="2720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복잡한 </a:t>
            </a:r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UI </a:t>
            </a:r>
            <a:r>
              <a:rPr lang="ko-KR" altLang="en-US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는 가라</a:t>
            </a:r>
            <a:r>
              <a:rPr lang="en-US" altLang="ko-KR" sz="14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! </a:t>
            </a:r>
            <a:r>
              <a:rPr lang="ko-KR" altLang="en-US" sz="14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심플한 </a:t>
            </a:r>
            <a:r>
              <a:rPr lang="en-US" altLang="ko-KR" sz="14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UI </a:t>
            </a:r>
            <a:r>
              <a:rPr lang="ko-KR" altLang="en-US" sz="14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구성</a:t>
            </a:r>
            <a:r>
              <a:rPr lang="en-US" altLang="ko-KR" sz="14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4068" y="2870274"/>
            <a:ext cx="31683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프로젝트 관리 툴인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Task world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복잡한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UI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불편한 점을 해소하여 편리하게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이용할 수 있게 하는 것에 차별성을 둠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</a:t>
            </a:r>
          </a:p>
          <a:p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설계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94960" y="2947667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린캔버스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4960" y="321469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마일스톤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2493" y="2929508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Table </a:t>
            </a: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설계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3868" y="3491689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Usecase</a:t>
            </a: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Diagram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2493" y="3206507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산출물</a:t>
            </a:r>
            <a:endParaRPr lang="ko-KR" altLang="en-US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344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72000" y="1255703"/>
            <a:ext cx="4125969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8596" y="1255703"/>
            <a:ext cx="3786214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8596" y="3409970"/>
            <a:ext cx="2719397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373224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사용 도구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28" name="Picture 4" descr="C:\Users\anscr\Desktop\Front+bo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477509"/>
            <a:ext cx="1357322" cy="1357322"/>
          </a:xfrm>
          <a:prstGeom prst="rect">
            <a:avLst/>
          </a:prstGeom>
          <a:noFill/>
        </p:spPr>
      </p:pic>
      <p:grpSp>
        <p:nvGrpSpPr>
          <p:cNvPr id="3" name="그룹 14"/>
          <p:cNvGrpSpPr/>
          <p:nvPr/>
        </p:nvGrpSpPr>
        <p:grpSpPr>
          <a:xfrm>
            <a:off x="920700" y="3624273"/>
            <a:ext cx="1552019" cy="1541296"/>
            <a:chOff x="6143636" y="1214426"/>
            <a:chExt cx="1654505" cy="1643074"/>
          </a:xfrm>
        </p:grpSpPr>
        <p:pic>
          <p:nvPicPr>
            <p:cNvPr id="2052" name="Picture 4" descr="C:\Users\anscr\Desktop\MySQL-Logo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3636" y="1214426"/>
              <a:ext cx="1654505" cy="857256"/>
            </a:xfrm>
            <a:prstGeom prst="rect">
              <a:avLst/>
            </a:prstGeom>
            <a:noFill/>
          </p:spPr>
        </p:pic>
        <p:pic>
          <p:nvPicPr>
            <p:cNvPr id="2054" name="Picture 6" descr="C:\Users\anscr\Desktop\image\HeidiSQL-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15074" y="2214558"/>
              <a:ext cx="642942" cy="642942"/>
            </a:xfrm>
            <a:prstGeom prst="rect">
              <a:avLst/>
            </a:prstGeom>
            <a:noFill/>
          </p:spPr>
        </p:pic>
        <p:pic>
          <p:nvPicPr>
            <p:cNvPr id="2055" name="Picture 7" descr="C:\Users\anscr\Desktop\image\MySQLWorkbenc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72330" y="2214558"/>
              <a:ext cx="642942" cy="642942"/>
            </a:xfrm>
            <a:prstGeom prst="rect">
              <a:avLst/>
            </a:prstGeom>
            <a:noFill/>
          </p:spPr>
        </p:pic>
      </p:grpSp>
      <p:pic>
        <p:nvPicPr>
          <p:cNvPr id="2053" name="Picture 5" descr="C:\Users\anscr\Desktop\image\spring-tool-suite-project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526099"/>
            <a:ext cx="1174959" cy="1301240"/>
          </a:xfrm>
          <a:prstGeom prst="rect">
            <a:avLst/>
          </a:prstGeom>
          <a:noFill/>
        </p:spPr>
      </p:pic>
      <p:pic>
        <p:nvPicPr>
          <p:cNvPr id="2056" name="Picture 8" descr="C:\Users\anscr\Desktop\image\logo-ful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5629" y="1612893"/>
            <a:ext cx="1609710" cy="543277"/>
          </a:xfrm>
          <a:prstGeom prst="rect">
            <a:avLst/>
          </a:prstGeom>
          <a:noFill/>
        </p:spPr>
      </p:pic>
      <p:pic>
        <p:nvPicPr>
          <p:cNvPr id="2057" name="Picture 9" descr="C:\Users\anscr\Desktop\image\mybatis-superbird-smal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57356" y="2184397"/>
            <a:ext cx="1998776" cy="50231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28596" y="107103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F6F6F"/>
                </a:solidFill>
                <a:latin typeface="나눔고딕 ExtraBold" pitchFamily="50" charset="-127"/>
                <a:ea typeface="나눔고딕 ExtraBold" pitchFamily="50" charset="-127"/>
              </a:rPr>
              <a:t>Framework</a:t>
            </a:r>
            <a:endParaRPr lang="ko-KR" altLang="en-US" sz="1400" dirty="0">
              <a:solidFill>
                <a:srgbClr val="6F6F6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0" y="107103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F6F6F"/>
                </a:solidFill>
                <a:latin typeface="나눔고딕 ExtraBold" pitchFamily="50" charset="-127"/>
                <a:ea typeface="나눔고딕 ExtraBold" pitchFamily="50" charset="-127"/>
              </a:rPr>
              <a:t>Language</a:t>
            </a:r>
            <a:endParaRPr lang="ko-KR" altLang="en-US" sz="1400" dirty="0">
              <a:solidFill>
                <a:srgbClr val="6F6F6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58353" y="3409970"/>
            <a:ext cx="2427293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32520" y="3409970"/>
            <a:ext cx="2665449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28596" y="3243470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6F6F6F"/>
                </a:solidFill>
                <a:latin typeface="나눔고딕 ExtraBold" pitchFamily="50" charset="-127"/>
                <a:ea typeface="나눔고딕 ExtraBold" pitchFamily="50" charset="-127"/>
              </a:rPr>
              <a:t>DataBase</a:t>
            </a:r>
            <a:endParaRPr lang="ko-KR" altLang="en-US" sz="1400" dirty="0">
              <a:solidFill>
                <a:srgbClr val="6F6F6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58" name="Picture 10" descr="C:\Users\anscr\Desktop\image\500px-Tomcat-logo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9986" y="3770325"/>
            <a:ext cx="1864027" cy="1241442"/>
          </a:xfrm>
          <a:prstGeom prst="rect">
            <a:avLst/>
          </a:prstGeom>
          <a:noFill/>
        </p:spPr>
      </p:pic>
      <p:pic>
        <p:nvPicPr>
          <p:cNvPr id="2059" name="Picture 11" descr="C:\Users\anscr\Desktop\image\java-logo-vector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89754" y="2054214"/>
            <a:ext cx="766774" cy="766774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358353" y="3243470"/>
            <a:ext cx="581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F6F6F"/>
                </a:solidFill>
                <a:latin typeface="나눔고딕 ExtraBold" pitchFamily="50" charset="-127"/>
                <a:ea typeface="나눔고딕 ExtraBold" pitchFamily="50" charset="-127"/>
              </a:rPr>
              <a:t>WAS</a:t>
            </a:r>
            <a:endParaRPr lang="ko-KR" altLang="en-US" sz="1400" dirty="0">
              <a:solidFill>
                <a:srgbClr val="6F6F6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32520" y="3259143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6F6F6F"/>
                </a:solidFill>
                <a:latin typeface="나눔고딕 ExtraBold" pitchFamily="50" charset="-127"/>
                <a:ea typeface="나눔고딕 ExtraBold" pitchFamily="50" charset="-127"/>
              </a:rPr>
              <a:t>Configuration</a:t>
            </a:r>
            <a:endParaRPr lang="ko-KR" altLang="en-US" sz="1400" dirty="0">
              <a:solidFill>
                <a:srgbClr val="6F6F6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060" name="Picture 12" descr="C:\Users\anscr\Desktop\image\Git-Icon-1788C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02579" y="3697299"/>
            <a:ext cx="620721" cy="620721"/>
          </a:xfrm>
          <a:prstGeom prst="rect">
            <a:avLst/>
          </a:prstGeom>
          <a:noFill/>
        </p:spPr>
      </p:pic>
      <p:pic>
        <p:nvPicPr>
          <p:cNvPr id="2061" name="Picture 13" descr="C:\Users\anscr\Desktop\image\SourceTreeNewIcon-300x300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73817" y="4427559"/>
            <a:ext cx="685996" cy="685996"/>
          </a:xfrm>
          <a:prstGeom prst="rect">
            <a:avLst/>
          </a:prstGeom>
          <a:noFill/>
        </p:spPr>
      </p:pic>
      <p:pic>
        <p:nvPicPr>
          <p:cNvPr id="2062" name="Picture 14" descr="C:\Users\anscr\Desktop\image\Octocat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92457" y="3886215"/>
            <a:ext cx="1310122" cy="1089039"/>
          </a:xfrm>
          <a:prstGeom prst="rect">
            <a:avLst/>
          </a:prstGeom>
          <a:noFill/>
        </p:spPr>
      </p:pic>
      <p:pic>
        <p:nvPicPr>
          <p:cNvPr id="2063" name="Picture 15" descr="C:\Users\anscr\Desktop\image\687474703a2f2f707265636973696f6e2d736f6674776172652e636f6d2f77702d636f6e74656e742f75706c6f6164732f323031342f30342f6a5175726572792e676966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73817" y="2154404"/>
            <a:ext cx="630071" cy="630071"/>
          </a:xfrm>
          <a:prstGeom prst="rect">
            <a:avLst/>
          </a:prstGeom>
          <a:noFill/>
        </p:spPr>
      </p:pic>
      <p:pic>
        <p:nvPicPr>
          <p:cNvPr id="2064" name="Picture 16" descr="C:\Users\anscr\Desktop\image\Custom-JSON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11092" y="1343123"/>
            <a:ext cx="1492796" cy="853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5870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린캔버스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5210810"/>
              </p:ext>
            </p:extLst>
          </p:nvPr>
        </p:nvGraphicFramePr>
        <p:xfrm>
          <a:off x="979744" y="1104876"/>
          <a:ext cx="7170530" cy="416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4106"/>
                <a:gridCol w="1434106"/>
                <a:gridCol w="717053"/>
                <a:gridCol w="717053"/>
                <a:gridCol w="1434106"/>
                <a:gridCol w="1434106"/>
              </a:tblGrid>
              <a:tr h="15432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문제</a:t>
                      </a:r>
                      <a:endParaRPr lang="en-US" altLang="ko-KR" sz="1200" b="0" i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000" b="0" i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 구두전달로 인해 부정확한 정보 공유 문제 발생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 개인의 업무 진행률 상황을 파악하기 어려움</a:t>
                      </a:r>
                      <a:endParaRPr lang="en-US" altLang="ko-KR" sz="1050" b="0" i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업무에 필요한 서로 다른 도구를 하나의 웹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어플리케이션에서 사용할 수 없음</a:t>
                      </a:r>
                      <a:endParaRPr lang="en-US" altLang="ko-KR" sz="1050" b="0" i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솔루션</a:t>
                      </a:r>
                      <a:endParaRPr lang="en-US" altLang="ko-KR" sz="1200" b="0" i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i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단체와 개인을 구분한 공간 제공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업무 진행상황에 대한 차트 제공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효율적인 업무 부여 및 관리</a:t>
                      </a:r>
                      <a:endParaRPr lang="ko-KR" altLang="en-US" sz="1050" b="0" i="0" dirty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고유의 가치제안</a:t>
                      </a:r>
                      <a:endParaRPr lang="en-US" altLang="ko-KR" sz="10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0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프로그램을 다운받는 형식이</a:t>
                      </a:r>
                      <a:r>
                        <a:rPr lang="ko-KR" altLang="en-US" sz="1050" b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아닌 웹 어플리케이션으로 사무실 밖에서도 사무실과 동일한 작업환경 제공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한눈에 볼</a:t>
                      </a:r>
                      <a:r>
                        <a:rPr lang="ko-KR" altLang="en-US" sz="1050" b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수 있는 나의 프로젝트 진행 상황</a:t>
                      </a:r>
                      <a:endParaRPr lang="en-US" altLang="ko-KR" sz="1050" b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endParaRPr lang="en-US" altLang="ko-KR" sz="5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상위개념</a:t>
                      </a:r>
                      <a:endParaRPr lang="en-US" altLang="ko-KR" sz="14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en-US" altLang="ko-KR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TASKWORLD</a:t>
                      </a:r>
                    </a:p>
                    <a:p>
                      <a:pPr latinLnBrk="1"/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TRELLO</a:t>
                      </a:r>
                    </a:p>
                    <a:p>
                      <a:pPr latinLnBrk="1">
                        <a:buFontTx/>
                        <a:buNone/>
                      </a:pPr>
                      <a:endParaRPr lang="en-US" altLang="ko-KR" sz="1050" b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JANDI</a:t>
                      </a:r>
                    </a:p>
                    <a:p>
                      <a:pPr latinLnBrk="1">
                        <a:buFontTx/>
                        <a:buChar char="-"/>
                      </a:pPr>
                      <a:endParaRPr lang="ko-KR" altLang="en-US" sz="1000" b="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경쟁 우위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0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기존</a:t>
                      </a:r>
                      <a:r>
                        <a:rPr lang="ko-KR" altLang="en-US" sz="1050" b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소프트웨어에는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필요 없는</a:t>
                      </a:r>
                      <a:r>
                        <a:rPr lang="ko-KR" altLang="en-US" sz="1050" b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기능이 너무 많음</a:t>
                      </a:r>
                      <a:endParaRPr lang="en-US" altLang="ko-KR" sz="1050" b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사용자가 쓰기에 최적화된 화면 제공</a:t>
                      </a:r>
                      <a:endParaRPr lang="ko-KR" altLang="en-US" sz="1050" b="0" dirty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고객군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err="1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스타트업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외부에서도 사무실과 동일한 작업환경을 원하는 사람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구두전달과 수기작성으로 프로젝트를 진행하는 기존단체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소규모의 프로젝트를 진행하는 단체</a:t>
                      </a:r>
                      <a:endParaRPr lang="ko-KR" altLang="en-US" sz="1050" b="0" dirty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975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핵심지표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일 평균 </a:t>
                      </a:r>
                      <a:r>
                        <a:rPr lang="en-US" altLang="ko-KR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PAGE </a:t>
                      </a:r>
                      <a:r>
                        <a:rPr lang="ko-KR" altLang="en-US" sz="1050" b="0" i="0" dirty="0" err="1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뷰</a:t>
                      </a:r>
                      <a:r>
                        <a:rPr lang="ko-KR" altLang="en-US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수</a:t>
                      </a:r>
                      <a:endParaRPr lang="en-US" altLang="ko-KR" sz="1050" b="0" i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i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매월 신규프로젝트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수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i="0" baseline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진행중인 업무현황</a:t>
                      </a:r>
                      <a:endParaRPr lang="en-US" altLang="ko-KR" sz="1050" b="0" i="0" baseline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00" b="0" baseline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ko-KR" altLang="en-US" sz="1000" b="0" dirty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채널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개발자 커뮤니티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050" b="0" dirty="0" err="1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블로그를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통한 광고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SNS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통한 공유</a:t>
                      </a:r>
                      <a:endParaRPr lang="ko-KR" altLang="en-US" sz="1050" b="0" dirty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75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비용구조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0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서버사용료</a:t>
                      </a: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050" b="0" dirty="0" err="1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마케팅비</a:t>
                      </a: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인건비</a:t>
                      </a:r>
                      <a:endParaRPr lang="en-US" altLang="ko-KR" sz="1050" b="0" dirty="0" smtClean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rgbClr val="FFCB06"/>
                          </a:solidFill>
                          <a:latin typeface="나눔스퀘어 ExtraBold" pitchFamily="50" charset="-127"/>
                          <a:ea typeface="나눔스퀘어 ExtraBold" pitchFamily="50" charset="-127"/>
                        </a:rPr>
                        <a:t>수익원</a:t>
                      </a:r>
                      <a:endParaRPr lang="en-US" altLang="ko-KR" sz="1200" b="0" dirty="0" smtClean="0">
                        <a:solidFill>
                          <a:srgbClr val="FFCB06"/>
                        </a:solidFill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atin typeface="나눔스퀘어 ExtraBold" pitchFamily="50" charset="-127"/>
                        <a:ea typeface="나눔스퀘어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광고료</a:t>
                      </a:r>
                      <a:r>
                        <a:rPr lang="en-US" altLang="ko-KR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050" b="0" dirty="0" smtClean="0">
                          <a:solidFill>
                            <a:srgbClr val="6F6F6F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 컨설팅 비용</a:t>
                      </a:r>
                      <a:endParaRPr lang="ko-KR" altLang="en-US" sz="1050" b="0" dirty="0">
                        <a:solidFill>
                          <a:srgbClr val="6F6F6F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9179" marR="79179" marT="39589" marB="39589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94174833"/>
              </p:ext>
            </p:extLst>
          </p:nvPr>
        </p:nvGraphicFramePr>
        <p:xfrm>
          <a:off x="543732" y="1092220"/>
          <a:ext cx="8044698" cy="4307321"/>
        </p:xfrm>
        <a:graphic>
          <a:graphicData uri="http://schemas.openxmlformats.org/drawingml/2006/table">
            <a:tbl>
              <a:tblPr/>
              <a:tblGrid>
                <a:gridCol w="1373488"/>
                <a:gridCol w="953030"/>
                <a:gridCol w="953030"/>
                <a:gridCol w="953030"/>
                <a:gridCol w="953030"/>
                <a:gridCol w="953030"/>
                <a:gridCol w="953030"/>
                <a:gridCol w="953030"/>
              </a:tblGrid>
              <a:tr h="279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b="1" kern="100" dirty="0" err="1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마일스톤</a:t>
                      </a: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 명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이해관계자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기회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요구사항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S/W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팀</a:t>
                      </a:r>
                      <a:endParaRPr lang="ko-KR" sz="1050" b="1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작업방식</a:t>
                      </a:r>
                      <a:endParaRPr lang="ko-KR" altLang="ko-KR" sz="1050" b="1" kern="100" dirty="0" smtClean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작업</a:t>
                      </a:r>
                      <a:endParaRPr lang="ko-KR" altLang="ko-KR" sz="1050" b="1" kern="100" dirty="0" smtClean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0937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요구사항 정의</a:t>
                      </a:r>
                      <a:endParaRPr lang="en-US" sz="120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05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156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분석</a:t>
                      </a:r>
                      <a:endParaRPr lang="en-US" sz="120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156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설계</a:t>
                      </a:r>
                      <a:endParaRPr lang="en-US" sz="120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156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개발</a:t>
                      </a:r>
                      <a:endParaRPr lang="en-US" sz="120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130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latin typeface="나눔스퀘어 ExtraBold" pitchFamily="50" charset="-127"/>
                          <a:ea typeface="나눔스퀘어 ExtraBold" pitchFamily="50" charset="-127"/>
                          <a:cs typeface="Times New Roman"/>
                        </a:rPr>
                        <a:t>이행</a:t>
                      </a:r>
                      <a:endParaRPr lang="en-US" sz="120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나눔스퀘어 ExtraBold" pitchFamily="50" charset="-127"/>
                        <a:ea typeface="나눔스퀘어 ExtraBold" pitchFamily="50" charset="-127"/>
                        <a:cs typeface="Times New Roman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ko-KR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itchFamily="50" charset="-127"/>
                        <a:ea typeface="나눔스퀘어 ExtraBold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2012404" y="1453344"/>
            <a:ext cx="770459" cy="22716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식별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12404" y="1807369"/>
            <a:ext cx="770459" cy="24557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대표선출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12404" y="2360947"/>
            <a:ext cx="770459" cy="244525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작업참여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12404" y="3330642"/>
            <a:ext cx="770459" cy="24693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작업참여</a:t>
            </a:r>
            <a:endParaRPr lang="ko-KR" altLang="en-US" sz="8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12404" y="4167255"/>
            <a:ext cx="770459" cy="25877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작업참여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12404" y="2710430"/>
            <a:ext cx="770459" cy="255082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배포기준 함의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12404" y="4791162"/>
            <a:ext cx="770459" cy="20863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배포합의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012404" y="5075499"/>
            <a:ext cx="770459" cy="230273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사용만족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54375" y="1417340"/>
            <a:ext cx="770459" cy="247011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기회식별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9332" y="1715744"/>
            <a:ext cx="770459" cy="241656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솔루션 </a:t>
            </a:r>
            <a:endParaRPr lang="en-US" altLang="ko-KR" sz="700" b="1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필요성 확인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54375" y="2002167"/>
            <a:ext cx="770459" cy="243265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솔루션 </a:t>
            </a:r>
            <a:endParaRPr lang="en-US" altLang="ko-KR" sz="700" b="1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가치 확인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73449" y="2489316"/>
            <a:ext cx="770459" cy="22416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솔루션 </a:t>
            </a:r>
            <a:endParaRPr lang="en-US" altLang="ko-KR" sz="700" b="1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타당성 검증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33870" y="4177699"/>
            <a:ext cx="770459" cy="221620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솔루션 개발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84641" y="1433493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개념정의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78253" y="1797231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범위정의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09553" y="2497460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요건정의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09553" y="3345403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요건합의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45557" y="4173495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요건구현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09553" y="4929579"/>
            <a:ext cx="770459" cy="23217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니즈충족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60418" y="1631331"/>
            <a:ext cx="770459" cy="2180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아키텍처 선정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60418" y="4043599"/>
            <a:ext cx="770459" cy="2180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사용가능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61221" y="3359523"/>
            <a:ext cx="770459" cy="2180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아키텍처 검증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860418" y="4367635"/>
            <a:ext cx="770459" cy="218057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배포준비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781573" y="1509199"/>
            <a:ext cx="770459" cy="23217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원칙수립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81573" y="1833235"/>
            <a:ext cx="770459" cy="23217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작업방식 확정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781573" y="3237391"/>
            <a:ext cx="770459" cy="23217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시범적용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781573" y="3561427"/>
            <a:ext cx="770459" cy="23217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전체적용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795607" y="4137491"/>
            <a:ext cx="770459" cy="261828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작업방식 </a:t>
            </a:r>
            <a:endParaRPr lang="en-US" altLang="ko-KR" sz="700" b="1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algn="ctr"/>
            <a:r>
              <a:rPr lang="ko-KR" altLang="en-US" sz="700" b="1" dirty="0" smtClean="0">
                <a:latin typeface="나눔스퀘어 ExtraBold" pitchFamily="50" charset="-127"/>
                <a:ea typeface="나눔스퀘어 ExtraBold" pitchFamily="50" charset="-127"/>
              </a:rPr>
              <a:t>내재화</a:t>
            </a:r>
            <a:endParaRPr lang="ko-KR" altLang="en-US" sz="7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04248" y="4929579"/>
            <a:ext cx="770459" cy="23217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사용종료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44945" y="1486359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과업확정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744945" y="1774391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사전준비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25977" y="3394571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작업시작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725977" y="4042643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작업진행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25977" y="4366679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목표달성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725977" y="4942743"/>
            <a:ext cx="770459" cy="219013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작업종료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827132" y="1455717"/>
            <a:ext cx="770459" cy="2496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팀요건</a:t>
            </a:r>
            <a:r>
              <a:rPr lang="ko-KR" altLang="en-US" sz="800" b="1" dirty="0" smtClean="0">
                <a:latin typeface="나눔스퀘어 ExtraBold" pitchFamily="50" charset="-127"/>
                <a:ea typeface="나눔스퀘어 ExtraBold" pitchFamily="50" charset="-127"/>
              </a:rPr>
              <a:t> 정의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827214" y="3363929"/>
            <a:ext cx="770459" cy="2496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팀빌딩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827214" y="1815757"/>
            <a:ext cx="770459" cy="2496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팀구성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827214" y="4367635"/>
            <a:ext cx="770459" cy="21805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smtClean="0">
                <a:latin typeface="나눔스퀘어 ExtraBold" pitchFamily="50" charset="-127"/>
                <a:ea typeface="나눔스퀘어 ExtraBold" pitchFamily="50" charset="-127"/>
              </a:rPr>
              <a:t>작업수행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27214" y="4943699"/>
            <a:ext cx="770459" cy="21805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팀해산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27214" y="2499833"/>
            <a:ext cx="770459" cy="249655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팀빌딩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813442" y="4045632"/>
            <a:ext cx="770459" cy="21805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latin typeface="나눔스퀘어 ExtraBold" pitchFamily="50" charset="-127"/>
                <a:ea typeface="나눔스퀘어 ExtraBold" pitchFamily="50" charset="-127"/>
              </a:rPr>
              <a:t>팀빌딩</a:t>
            </a:r>
            <a:endParaRPr lang="ko-KR" altLang="en-US" sz="8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7584" y="35717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686B7A"/>
                </a:solidFill>
                <a:latin typeface="나눔스퀘어 ExtraBold" pitchFamily="50" charset="-127"/>
                <a:ea typeface="나눔스퀘어 ExtraBold" pitchFamily="50" charset="-127"/>
              </a:rPr>
              <a:t>마일스톤</a:t>
            </a:r>
            <a:endParaRPr lang="ko-KR" altLang="en-US" sz="1600" dirty="0">
              <a:solidFill>
                <a:srgbClr val="686B7A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6" name="오른쪽으로 구부러진 화살표 45"/>
          <p:cNvSpPr/>
          <p:nvPr/>
        </p:nvSpPr>
        <p:spPr>
          <a:xfrm>
            <a:off x="736257" y="3491320"/>
            <a:ext cx="298075" cy="6523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오른쪽으로 구부러진 화살표 48"/>
          <p:cNvSpPr/>
          <p:nvPr/>
        </p:nvSpPr>
        <p:spPr>
          <a:xfrm rot="10397198">
            <a:off x="1404756" y="3450056"/>
            <a:ext cx="298075" cy="65239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291707" y="759976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100" dirty="0" smtClean="0">
                <a:solidFill>
                  <a:srgbClr val="00B050"/>
                </a:solidFill>
                <a:latin typeface="나눔스퀘어 ExtraBold" pitchFamily="50" charset="-127"/>
                <a:ea typeface="나눔스퀘어 ExtraBold" pitchFamily="50" charset="-127"/>
              </a:rPr>
              <a:t>Customer</a:t>
            </a:r>
            <a:endParaRPr lang="ko-KR" altLang="ko-KR" kern="100" dirty="0">
              <a:solidFill>
                <a:srgbClr val="00B050"/>
              </a:solidFill>
              <a:latin typeface="나눔스퀘어 ExtraBold" pitchFamily="50" charset="-127"/>
              <a:ea typeface="나눔스퀘어 ExtraBold" pitchFamily="50" charset="-127"/>
              <a:cs typeface="Times New Roman" panose="02020603050405020304" pitchFamily="18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00811" y="75997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100" dirty="0" smtClean="0">
                <a:solidFill>
                  <a:srgbClr val="FFCE19"/>
                </a:solidFill>
                <a:latin typeface="나눔스퀘어 ExtraBold" pitchFamily="50" charset="-127"/>
                <a:ea typeface="나눔스퀘어 ExtraBold" pitchFamily="50" charset="-127"/>
              </a:rPr>
              <a:t>Solution</a:t>
            </a:r>
            <a:endParaRPr lang="ko-KR" altLang="ko-KR" kern="100" dirty="0">
              <a:solidFill>
                <a:srgbClr val="FFCE19"/>
              </a:solidFill>
              <a:latin typeface="나눔스퀘어 ExtraBold" pitchFamily="50" charset="-127"/>
              <a:ea typeface="나눔스퀘어 ExtraBold" pitchFamily="50" charset="-127"/>
              <a:cs typeface="Times New Roman" panose="02020603050405020304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08204" y="759976"/>
            <a:ext cx="1549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kern="100" dirty="0" smtClean="0">
                <a:solidFill>
                  <a:srgbClr val="002060"/>
                </a:solidFill>
                <a:latin typeface="나눔스퀘어 ExtraBold" pitchFamily="50" charset="-127"/>
                <a:ea typeface="나눔스퀘어 ExtraBold" pitchFamily="50" charset="-127"/>
              </a:rPr>
              <a:t>Endeavour</a:t>
            </a:r>
            <a:endParaRPr lang="ko-KR" altLang="ko-KR" kern="100" dirty="0">
              <a:solidFill>
                <a:srgbClr val="002060"/>
              </a:solidFill>
              <a:latin typeface="나눔스퀘어 ExtraBold" pitchFamily="50" charset="-127"/>
              <a:ea typeface="나눔스퀘어 ExtraBold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9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BNL">
      <a:majorFont>
        <a:latin typeface="Noto Sans CJK KR Bold"/>
        <a:ea typeface="Noto Sans CJK KR Bold"/>
        <a:cs typeface=""/>
      </a:majorFont>
      <a:minorFont>
        <a:latin typeface="Noto Sans CJK KR Light"/>
        <a:ea typeface="Noto Sans CJK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715</Words>
  <Application>Microsoft Office PowerPoint</Application>
  <PresentationFormat>화면 슬라이드 쇼(16:10)</PresentationFormat>
  <Paragraphs>255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JhSystem</dc:creator>
  <cp:lastModifiedBy>문창균</cp:lastModifiedBy>
  <cp:revision>144</cp:revision>
  <dcterms:created xsi:type="dcterms:W3CDTF">2015-04-26T18:28:14Z</dcterms:created>
  <dcterms:modified xsi:type="dcterms:W3CDTF">2017-07-04T01:49:26Z</dcterms:modified>
</cp:coreProperties>
</file>